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3"/>
  </p:notesMasterIdLst>
  <p:sldIdLst>
    <p:sldId id="256" r:id="rId2"/>
    <p:sldId id="258" r:id="rId3"/>
    <p:sldId id="259" r:id="rId4"/>
    <p:sldId id="261" r:id="rId5"/>
    <p:sldId id="306" r:id="rId6"/>
    <p:sldId id="262" r:id="rId7"/>
    <p:sldId id="283" r:id="rId8"/>
    <p:sldId id="263" r:id="rId9"/>
    <p:sldId id="287" r:id="rId10"/>
    <p:sldId id="264" r:id="rId11"/>
    <p:sldId id="288" r:id="rId12"/>
    <p:sldId id="284" r:id="rId13"/>
    <p:sldId id="266" r:id="rId14"/>
    <p:sldId id="267" r:id="rId15"/>
    <p:sldId id="268" r:id="rId16"/>
    <p:sldId id="270" r:id="rId17"/>
    <p:sldId id="271" r:id="rId18"/>
    <p:sldId id="273" r:id="rId19"/>
    <p:sldId id="300" r:id="rId20"/>
    <p:sldId id="301" r:id="rId21"/>
    <p:sldId id="302" r:id="rId22"/>
    <p:sldId id="274" r:id="rId23"/>
    <p:sldId id="307" r:id="rId24"/>
    <p:sldId id="303" r:id="rId25"/>
    <p:sldId id="305" r:id="rId26"/>
    <p:sldId id="304" r:id="rId27"/>
    <p:sldId id="278" r:id="rId28"/>
    <p:sldId id="277" r:id="rId29"/>
    <p:sldId id="291" r:id="rId30"/>
    <p:sldId id="285" r:id="rId31"/>
    <p:sldId id="29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6501" autoAdjust="0"/>
  </p:normalViewPr>
  <p:slideViewPr>
    <p:cSldViewPr>
      <p:cViewPr varScale="1">
        <p:scale>
          <a:sx n="64" d="100"/>
          <a:sy n="64" d="100"/>
        </p:scale>
        <p:origin x="9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  <a:shade val="50000"/>
              <a:satMod val="103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50000"/>
              <a:satMod val="103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1">
                      <a:tint val="86000"/>
                      <a:satMod val="115000"/>
                    </a:schemeClr>
                  </a:gs>
                  <a:gs pos="100000">
                    <a:schemeClr val="accent1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  <a:scene3d>
                <a:camera prst="orthographicFront" fov="0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3">
                      <a:tint val="86000"/>
                      <a:satMod val="115000"/>
                    </a:schemeClr>
                  </a:gs>
                  <a:gs pos="100000">
                    <a:schemeClr val="accent3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  <a:scene3d>
                <a:camera prst="orthographicFront" fov="0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5">
                      <a:tint val="86000"/>
                      <a:satMod val="115000"/>
                    </a:schemeClr>
                  </a:gs>
                  <a:gs pos="100000">
                    <a:schemeClr val="accent5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  <a:scene3d>
                <a:camera prst="orthographicFront" fov="0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1">
                      <a:lumMod val="60000"/>
                      <a:tint val="86000"/>
                      <a:satMod val="115000"/>
                    </a:schemeClr>
                  </a:gs>
                  <a:gs pos="100000">
                    <a:schemeClr val="accent1">
                      <a:lumMod val="60000"/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  <a:scene3d>
                <a:camera prst="orthographicFront" fov="0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</c:dPt>
          <c:cat>
            <c:strRef>
              <c:f>Лист1!$A$2:$A$5</c:f>
              <c:strCache>
                <c:ptCount val="3"/>
                <c:pt idx="0">
                  <c:v>с учетом родительских средств</c:v>
                </c:pt>
                <c:pt idx="1">
                  <c:v>на государственную субсидию</c:v>
                </c:pt>
                <c:pt idx="2">
                  <c:v>за счет местного бюджета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130</c:v>
                </c:pt>
                <c:pt idx="1">
                  <c:v>55</c:v>
                </c:pt>
                <c:pt idx="2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полные</c:v>
                </c:pt>
                <c:pt idx="1">
                  <c:v>неполные</c:v>
                </c:pt>
                <c:pt idx="2">
                  <c:v>многодетные</c:v>
                </c:pt>
                <c:pt idx="3">
                  <c:v>малообеспеченные</c:v>
                </c:pt>
                <c:pt idx="4">
                  <c:v>неблагополучные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98</c:v>
                </c:pt>
                <c:pt idx="1">
                  <c:v>23</c:v>
                </c:pt>
                <c:pt idx="2">
                  <c:v>17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полные</c:v>
                </c:pt>
                <c:pt idx="1">
                  <c:v>неполные</c:v>
                </c:pt>
                <c:pt idx="2">
                  <c:v>многодетные</c:v>
                </c:pt>
                <c:pt idx="3">
                  <c:v>малообеспеченные</c:v>
                </c:pt>
                <c:pt idx="4">
                  <c:v>неблагополучные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полные</c:v>
                </c:pt>
                <c:pt idx="1">
                  <c:v>неполные</c:v>
                </c:pt>
                <c:pt idx="2">
                  <c:v>многодетные</c:v>
                </c:pt>
                <c:pt idx="3">
                  <c:v>малообеспеченные</c:v>
                </c:pt>
                <c:pt idx="4">
                  <c:v>неблагополучные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3210752"/>
        <c:axId val="1913211840"/>
      </c:barChart>
      <c:catAx>
        <c:axId val="1913210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13211840"/>
        <c:crosses val="autoZero"/>
        <c:auto val="1"/>
        <c:lblAlgn val="ctr"/>
        <c:lblOffset val="100"/>
        <c:noMultiLvlLbl val="0"/>
      </c:catAx>
      <c:valAx>
        <c:axId val="1913211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3210752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1">
        <a:lumMod val="60000"/>
        <a:lumOff val="4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неполные</c:v>
                </c:pt>
                <c:pt idx="1">
                  <c:v>многодетные</c:v>
                </c:pt>
                <c:pt idx="2">
                  <c:v>малообеспеченные</c:v>
                </c:pt>
                <c:pt idx="3">
                  <c:v>неблагополучные</c:v>
                </c:pt>
                <c:pt idx="4">
                  <c:v>опекаемые</c:v>
                </c:pt>
                <c:pt idx="5">
                  <c:v>монастырские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неполные</c:v>
                </c:pt>
                <c:pt idx="1">
                  <c:v>многодетные</c:v>
                </c:pt>
                <c:pt idx="2">
                  <c:v>малообеспеченные</c:v>
                </c:pt>
                <c:pt idx="3">
                  <c:v>неблагополучные</c:v>
                </c:pt>
                <c:pt idx="4">
                  <c:v>опекаемые</c:v>
                </c:pt>
                <c:pt idx="5">
                  <c:v>монастырские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26</c:v>
                </c:pt>
                <c:pt idx="1">
                  <c:v>22</c:v>
                </c:pt>
                <c:pt idx="2">
                  <c:v>4</c:v>
                </c:pt>
                <c:pt idx="3">
                  <c:v>2</c:v>
                </c:pt>
                <c:pt idx="4">
                  <c:v>13</c:v>
                </c:pt>
                <c:pt idx="5">
                  <c:v>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неполные</c:v>
                </c:pt>
                <c:pt idx="1">
                  <c:v>многодетные</c:v>
                </c:pt>
                <c:pt idx="2">
                  <c:v>малообеспеченные</c:v>
                </c:pt>
                <c:pt idx="3">
                  <c:v>неблагополучные</c:v>
                </c:pt>
                <c:pt idx="4">
                  <c:v>опекаемые</c:v>
                </c:pt>
                <c:pt idx="5">
                  <c:v>монастырские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3212928"/>
        <c:axId val="1913214016"/>
        <c:axId val="0"/>
      </c:bar3DChart>
      <c:catAx>
        <c:axId val="1913212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13214016"/>
        <c:crosses val="autoZero"/>
        <c:auto val="1"/>
        <c:lblAlgn val="ctr"/>
        <c:lblOffset val="100"/>
        <c:noMultiLvlLbl val="0"/>
      </c:catAx>
      <c:valAx>
        <c:axId val="1913214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3212928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60000"/>
        <a:lumOff val="4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375433325443715E-2"/>
          <c:y val="9.700311076547051E-2"/>
          <c:w val="0.52347645752726346"/>
          <c:h val="0.9029968892345294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 w="9525" cap="flat" cmpd="sng" algn="ctr">
                <a:solidFill>
                  <a:schemeClr val="accent1">
                    <a:shade val="50000"/>
                    <a:shade val="50000"/>
                    <a:satMod val="103000"/>
                  </a:schemeClr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accent1">
                    <a:shade val="50000"/>
                    <a:shade val="50000"/>
                    <a:satMod val="103000"/>
                  </a:schemeClr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9525" cap="flat" cmpd="sng" algn="ctr">
                <a:solidFill>
                  <a:schemeClr val="accent1">
                    <a:shade val="50000"/>
                    <a:shade val="50000"/>
                    <a:satMod val="103000"/>
                  </a:schemeClr>
                </a:solidFill>
                <a:prstDash val="solid"/>
                <a:round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9525" cap="flat" cmpd="sng" algn="ctr">
                <a:solidFill>
                  <a:schemeClr val="accent1">
                    <a:shade val="50000"/>
                    <a:shade val="50000"/>
                    <a:satMod val="103000"/>
                  </a:schemeClr>
                </a:solidFill>
                <a:prstDash val="solid"/>
                <a:round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9525" cap="flat" cmpd="sng" algn="ctr">
                <a:solidFill>
                  <a:schemeClr val="accent1">
                    <a:shade val="50000"/>
                    <a:shade val="50000"/>
                    <a:satMod val="103000"/>
                  </a:schemeClr>
                </a:solidFill>
                <a:prstDash val="solid"/>
                <a:round/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9525" cap="flat" cmpd="sng" algn="ctr">
                <a:solidFill>
                  <a:schemeClr val="accent1">
                    <a:shade val="50000"/>
                    <a:shade val="50000"/>
                    <a:satMod val="103000"/>
                  </a:schemeClr>
                </a:solidFill>
                <a:prstDash val="solid"/>
                <a:round/>
              </a:ln>
              <a:effectLst/>
            </c:spPr>
          </c:dPt>
          <c:cat>
            <c:strRef>
              <c:f>Лист1!$A$2:$A$7</c:f>
              <c:strCache>
                <c:ptCount val="4"/>
                <c:pt idx="0">
                  <c:v>высшая</c:v>
                </c:pt>
                <c:pt idx="1">
                  <c:v>первая</c:v>
                </c:pt>
                <c:pt idx="2">
                  <c:v>соответствие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14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tint val="75000"/>
          <a:shade val="50000"/>
          <a:satMod val="103000"/>
        </a:schemeClr>
      </a:solidFill>
      <a:prstDash val="solid"/>
      <a:round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014498187726646E-2"/>
          <c:y val="6.3773421693063992E-2"/>
          <c:w val="0.58968582052243468"/>
          <c:h val="0.8022234007868117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</c:v>
                </c:pt>
              </c:strCache>
            </c:strRef>
          </c:tx>
          <c:spPr>
            <a:solidFill>
              <a:schemeClr val="accent4"/>
            </a:solidFill>
            <a:ln w="25400" cap="flat" cmpd="sng" algn="ctr">
              <a:solidFill>
                <a:schemeClr val="accent4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52</c:v>
                </c:pt>
                <c:pt idx="1">
                  <c:v>52</c:v>
                </c:pt>
                <c:pt idx="2">
                  <c:v>52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успеваемость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30000"/>
                    <a:satMod val="250000"/>
                  </a:schemeClr>
                </a:gs>
                <a:gs pos="72000">
                  <a:schemeClr val="accent4">
                    <a:tint val="75000"/>
                    <a:satMod val="210000"/>
                  </a:schemeClr>
                </a:gs>
                <a:gs pos="100000">
                  <a:schemeClr val="accent4">
                    <a:tint val="85000"/>
                    <a:satMod val="210000"/>
                  </a:schemeClr>
                </a:gs>
              </a:gsLst>
              <a:lin ang="5400000" scaled="1"/>
            </a:gradFill>
            <a:ln w="10000" cap="flat" cmpd="sng" algn="ctr">
              <a:solidFill>
                <a:schemeClr val="accent4"/>
              </a:solidFill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97.5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13214560"/>
        <c:axId val="1913215648"/>
        <c:axId val="0"/>
      </c:bar3DChart>
      <c:catAx>
        <c:axId val="191321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13215648"/>
        <c:crosses val="autoZero"/>
        <c:auto val="1"/>
        <c:lblAlgn val="ctr"/>
        <c:lblOffset val="100"/>
        <c:noMultiLvlLbl val="0"/>
      </c:catAx>
      <c:valAx>
        <c:axId val="1913215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32145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4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9 класс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10 класс</c:v>
                </c:pt>
                <c:pt idx="1">
                  <c:v>ССУЗы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2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40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0C48D-038C-4735-9DB0-6292FBC501D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930FB-02CA-4644-8AEC-B0B1D5AF18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683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930FB-02CA-4644-8AEC-B0B1D5AF18F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094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930FB-02CA-4644-8AEC-B0B1D5AF18F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834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930FB-02CA-4644-8AEC-B0B1D5AF18F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49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276067-BD5C-4D9B-A3A9-7B18AA5B52C7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47CEE9-E87B-42F0-846B-06E763B16A5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zdlic14best@mail.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573016"/>
            <a:ext cx="7272808" cy="2304256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4000" b="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Публичный доклад директора </a:t>
            </a:r>
            <a:br>
              <a:rPr lang="ru-RU" sz="4000" b="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4000" b="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МБОУ </a:t>
            </a:r>
            <a:r>
              <a:rPr lang="ru-RU" sz="4000" b="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000" b="0" i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Раифская</a:t>
            </a:r>
            <a:r>
              <a:rPr lang="ru-RU" sz="4000" b="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средняя общеобразовательная школа ЗМР РТ»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60648"/>
            <a:ext cx="7416824" cy="4032448"/>
          </a:xfrm>
        </p:spPr>
        <p:txBody>
          <a:bodyPr>
            <a:normAutofit/>
          </a:bodyPr>
          <a:lstStyle/>
          <a:p>
            <a:endParaRPr lang="ru-RU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Ольга\Desktop\IMG_3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0" y="55486"/>
            <a:ext cx="8784976" cy="658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94594" y="4005064"/>
            <a:ext cx="6318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6" charset="0"/>
                <a:cs typeface="Times New Roman" pitchFamily="16" charset="0"/>
              </a:rPr>
              <a:t>Публичный доклад директора </a:t>
            </a:r>
          </a:p>
          <a:p>
            <a:pPr algn="ctr"/>
            <a:r>
              <a:rPr lang="ru-RU" sz="3600" i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6" charset="0"/>
                <a:cs typeface="Times New Roman" pitchFamily="16" charset="0"/>
              </a:rPr>
              <a:t>МБОУ </a:t>
            </a:r>
            <a:r>
              <a:rPr lang="ru-RU" sz="3600" i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6" charset="0"/>
                <a:cs typeface="Times New Roman" pitchFamily="16" charset="0"/>
              </a:rPr>
              <a:t>«</a:t>
            </a:r>
            <a:r>
              <a:rPr lang="ru-RU" sz="3600" i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6" charset="0"/>
                <a:cs typeface="Times New Roman" pitchFamily="16" charset="0"/>
              </a:rPr>
              <a:t>Раифская</a:t>
            </a:r>
            <a:r>
              <a:rPr lang="ru-RU" sz="3600" i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6" charset="0"/>
                <a:cs typeface="Times New Roman" pitchFamily="16" charset="0"/>
              </a:rPr>
              <a:t> средняя общеобразовательная школа ЗМР РТ» </a:t>
            </a:r>
          </a:p>
        </p:txBody>
      </p:sp>
    </p:spTree>
    <p:extLst>
      <p:ext uri="{BB962C8B-B14F-4D97-AF65-F5344CB8AC3E}">
        <p14:creationId xmlns:p14="http://schemas.microsoft.com/office/powerpoint/2010/main" val="47083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632848" cy="648072"/>
          </a:xfrm>
        </p:spPr>
        <p:txBody>
          <a:bodyPr/>
          <a:lstStyle/>
          <a:p>
            <a:pPr algn="ctr"/>
            <a:r>
              <a:rPr lang="ru-RU" sz="3200" i="1" dirty="0" smtClean="0">
                <a:solidFill>
                  <a:schemeClr val="accent3"/>
                </a:solidFill>
              </a:rPr>
              <a:t>Сведения об организации</a:t>
            </a:r>
            <a:endParaRPr lang="ru-RU" sz="3200" i="1" dirty="0">
              <a:solidFill>
                <a:schemeClr val="accent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248" y="1071546"/>
            <a:ext cx="4632515" cy="561662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  <a:tabLst>
                <a:tab pos="898525" algn="l"/>
              </a:tabLst>
            </a:pPr>
            <a:r>
              <a:rPr kumimoji="1" lang="ru-RU" sz="2400" i="1" dirty="0">
                <a:solidFill>
                  <a:srgbClr val="7030A0"/>
                </a:solidFill>
              </a:rPr>
              <a:t>Учредитель –</a:t>
            </a:r>
            <a:r>
              <a:rPr kumimoji="1" lang="ru-RU" sz="2400" i="1" dirty="0">
                <a:solidFill>
                  <a:srgbClr val="FF3300"/>
                </a:solidFill>
              </a:rPr>
              <a:t> </a:t>
            </a:r>
            <a:r>
              <a:rPr kumimoji="1" lang="ru-RU" sz="2400" i="1" dirty="0"/>
              <a:t>Исполнительный 		</a:t>
            </a:r>
            <a:r>
              <a:rPr kumimoji="1" lang="ru-RU" sz="2400" i="1" dirty="0" smtClean="0"/>
              <a:t>            комитет </a:t>
            </a:r>
            <a:r>
              <a:rPr kumimoji="1" lang="ru-RU" sz="2400" i="1" dirty="0"/>
              <a:t>ЗМР РТ</a:t>
            </a:r>
          </a:p>
          <a:p>
            <a:pPr marL="0" indent="0" algn="ctr">
              <a:buNone/>
              <a:tabLst>
                <a:tab pos="898525" algn="l"/>
              </a:tabLst>
            </a:pPr>
            <a:r>
              <a:rPr kumimoji="1" lang="ru-RU" sz="2400" i="1" dirty="0">
                <a:solidFill>
                  <a:srgbClr val="7030A0"/>
                </a:solidFill>
              </a:rPr>
              <a:t>Устав</a:t>
            </a:r>
            <a:r>
              <a:rPr kumimoji="1" lang="ru-RU" sz="2400" i="1" dirty="0"/>
              <a:t> МБОУ </a:t>
            </a:r>
            <a:r>
              <a:rPr kumimoji="1" lang="ru-RU" sz="2400" i="1" dirty="0" smtClean="0"/>
              <a:t>«</a:t>
            </a:r>
            <a:r>
              <a:rPr kumimoji="1" lang="ru-RU" sz="2400" i="1" dirty="0" err="1" smtClean="0"/>
              <a:t>Раифская</a:t>
            </a:r>
            <a:r>
              <a:rPr kumimoji="1" lang="ru-RU" sz="2400" i="1" dirty="0" smtClean="0"/>
              <a:t> средняя общеобразовательная школа ЗМР РТ</a:t>
            </a:r>
            <a:r>
              <a:rPr kumimoji="1" lang="ru-RU" sz="2400" i="1" dirty="0"/>
              <a:t>»</a:t>
            </a:r>
            <a:r>
              <a:rPr kumimoji="1" lang="ru-RU" sz="2400" i="1" dirty="0" smtClean="0"/>
              <a:t>, </a:t>
            </a:r>
            <a:r>
              <a:rPr kumimoji="1" lang="ru-RU" sz="2400" i="1" dirty="0"/>
              <a:t>Постановление ИК ЗМР РТ </a:t>
            </a:r>
            <a:r>
              <a:rPr kumimoji="1" lang="ru-RU" sz="2400" i="1" dirty="0" smtClean="0"/>
              <a:t>№3268 </a:t>
            </a:r>
            <a:r>
              <a:rPr kumimoji="1" lang="ru-RU" sz="2400" i="1" dirty="0"/>
              <a:t>от </a:t>
            </a:r>
            <a:r>
              <a:rPr kumimoji="1" lang="ru-RU" sz="2400" i="1" dirty="0" smtClean="0"/>
              <a:t>17.11.2016г.</a:t>
            </a:r>
            <a:endParaRPr kumimoji="1" lang="ru-RU" sz="2400" i="1" dirty="0"/>
          </a:p>
          <a:p>
            <a:pPr marL="0" indent="0" algn="just">
              <a:buNone/>
              <a:tabLst>
                <a:tab pos="898525" algn="l"/>
              </a:tabLst>
            </a:pPr>
            <a:r>
              <a:rPr kumimoji="1" lang="ru-RU" sz="2400" i="1" dirty="0">
                <a:solidFill>
                  <a:srgbClr val="7030A0"/>
                </a:solidFill>
              </a:rPr>
              <a:t>Лицензия </a:t>
            </a:r>
            <a:r>
              <a:rPr kumimoji="1" lang="ru-RU" sz="2400" i="1" dirty="0" err="1">
                <a:solidFill>
                  <a:srgbClr val="7030A0"/>
                </a:solidFill>
              </a:rPr>
              <a:t>МОиН</a:t>
            </a:r>
            <a:r>
              <a:rPr kumimoji="1" lang="ru-RU" sz="2400" i="1" dirty="0">
                <a:solidFill>
                  <a:srgbClr val="7030A0"/>
                </a:solidFill>
              </a:rPr>
              <a:t> РТ </a:t>
            </a:r>
            <a:r>
              <a:rPr kumimoji="1" lang="ru-RU" sz="2400" i="1" dirty="0" smtClean="0"/>
              <a:t>№ </a:t>
            </a:r>
            <a:r>
              <a:rPr kumimoji="1" lang="en-US" sz="2400" i="1" dirty="0" smtClean="0"/>
              <a:t>7491</a:t>
            </a:r>
            <a:r>
              <a:rPr kumimoji="1" lang="ru-RU" sz="2400" i="1" dirty="0" smtClean="0"/>
              <a:t> </a:t>
            </a:r>
            <a:r>
              <a:rPr kumimoji="1" lang="ru-RU" sz="2400" i="1" dirty="0"/>
              <a:t>				          </a:t>
            </a:r>
            <a:r>
              <a:rPr kumimoji="1" lang="ru-RU" sz="2400" i="1" dirty="0" smtClean="0"/>
              <a:t>от1</a:t>
            </a:r>
            <a:r>
              <a:rPr kumimoji="1" lang="en-US" sz="2400" i="1" dirty="0" smtClean="0"/>
              <a:t>8</a:t>
            </a:r>
            <a:r>
              <a:rPr kumimoji="1" lang="ru-RU" sz="2400" i="1" dirty="0" smtClean="0"/>
              <a:t>.1</a:t>
            </a:r>
            <a:r>
              <a:rPr kumimoji="1" lang="en-US" sz="2400" i="1" dirty="0" smtClean="0"/>
              <a:t>1</a:t>
            </a:r>
            <a:r>
              <a:rPr kumimoji="1" lang="ru-RU" sz="2400" i="1" dirty="0" smtClean="0"/>
              <a:t>.201</a:t>
            </a:r>
            <a:r>
              <a:rPr kumimoji="1" lang="en-US" sz="2400" i="1" dirty="0" smtClean="0"/>
              <a:t>5</a:t>
            </a:r>
            <a:r>
              <a:rPr kumimoji="1" lang="ru-RU" sz="2400" i="1" dirty="0" smtClean="0"/>
              <a:t>г</a:t>
            </a:r>
            <a:endParaRPr kumimoji="1" lang="ru-RU" sz="2400" i="1" dirty="0"/>
          </a:p>
          <a:p>
            <a:pPr marL="0" indent="0" algn="just">
              <a:buNone/>
              <a:tabLst>
                <a:tab pos="898525" algn="l"/>
              </a:tabLst>
            </a:pPr>
            <a:r>
              <a:rPr kumimoji="1" lang="ru-RU" sz="2400" i="1" dirty="0">
                <a:solidFill>
                  <a:srgbClr val="7030A0"/>
                </a:solidFill>
              </a:rPr>
              <a:t>Свидетельство об аккредитации </a:t>
            </a:r>
            <a:r>
              <a:rPr kumimoji="1" lang="ru-RU" sz="2400" i="1" dirty="0" smtClean="0">
                <a:solidFill>
                  <a:srgbClr val="7030A0"/>
                </a:solidFill>
              </a:rPr>
              <a:t>№</a:t>
            </a:r>
            <a:r>
              <a:rPr kumimoji="1" lang="ru-RU" sz="2400" i="1" dirty="0" smtClean="0"/>
              <a:t>4248</a:t>
            </a:r>
            <a:r>
              <a:rPr kumimoji="1" lang="en-US" sz="2400" i="1" dirty="0" smtClean="0"/>
              <a:t> </a:t>
            </a:r>
            <a:r>
              <a:rPr kumimoji="1" lang="ru-RU" sz="2400" i="1" dirty="0" smtClean="0"/>
              <a:t>от 14.04.2017 г</a:t>
            </a:r>
            <a:endParaRPr kumimoji="1" lang="ru-RU" sz="2400" i="1" dirty="0"/>
          </a:p>
          <a:p>
            <a:pPr marL="0" indent="0" algn="ctr">
              <a:buNone/>
              <a:tabLst>
                <a:tab pos="898525" algn="l"/>
              </a:tabLst>
            </a:pPr>
            <a:r>
              <a:rPr kumimoji="1" lang="ru-RU" sz="2400" i="1" dirty="0">
                <a:solidFill>
                  <a:srgbClr val="7030A0"/>
                </a:solidFill>
              </a:rPr>
              <a:t>Адрес: </a:t>
            </a:r>
            <a:r>
              <a:rPr kumimoji="1" lang="ru-RU" sz="2400" i="1" dirty="0" smtClean="0"/>
              <a:t>422538, </a:t>
            </a:r>
            <a:r>
              <a:rPr kumimoji="1" lang="ru-RU" sz="2400" i="1" dirty="0"/>
              <a:t>РТ, </a:t>
            </a:r>
            <a:r>
              <a:rPr kumimoji="1" lang="ru-RU" sz="2400" i="1" dirty="0" err="1" smtClean="0"/>
              <a:t>Зеленодольский</a:t>
            </a:r>
            <a:r>
              <a:rPr kumimoji="1" lang="ru-RU" sz="2400" i="1" dirty="0" smtClean="0"/>
              <a:t> р-н, с. Бело-Безводное, </a:t>
            </a:r>
            <a:r>
              <a:rPr kumimoji="1" lang="ru-RU" sz="2400" i="1" dirty="0" err="1" smtClean="0"/>
              <a:t>ул.Юбилейная</a:t>
            </a:r>
            <a:r>
              <a:rPr kumimoji="1" lang="ru-RU" sz="2400" i="1" dirty="0" smtClean="0"/>
              <a:t>, д.14</a:t>
            </a:r>
            <a:endParaRPr kumimoji="1" lang="ru-RU" sz="2400" i="1" dirty="0"/>
          </a:p>
          <a:p>
            <a:pPr marL="0" indent="0" algn="ctr">
              <a:buNone/>
              <a:tabLst>
                <a:tab pos="898525" algn="l"/>
              </a:tabLst>
            </a:pPr>
            <a:r>
              <a:rPr kumimoji="1" lang="ru-RU" sz="2400" i="1" dirty="0" smtClean="0">
                <a:solidFill>
                  <a:srgbClr val="7030A0"/>
                </a:solidFill>
              </a:rPr>
              <a:t>Тел/факс:</a:t>
            </a:r>
            <a:r>
              <a:rPr kumimoji="1" lang="ru-RU" sz="2400" i="1" dirty="0" smtClean="0"/>
              <a:t>8(84371)29123, 	8(84371)29123  </a:t>
            </a:r>
          </a:p>
          <a:p>
            <a:pPr marL="0" indent="0" algn="ctr">
              <a:buNone/>
              <a:tabLst>
                <a:tab pos="898525" algn="l"/>
              </a:tabLst>
            </a:pPr>
            <a:r>
              <a:rPr kumimoji="1" lang="en-US" sz="2400" i="1" dirty="0" smtClean="0">
                <a:solidFill>
                  <a:srgbClr val="7030A0"/>
                </a:solidFill>
              </a:rPr>
              <a:t>E-mail</a:t>
            </a:r>
            <a:r>
              <a:rPr kumimoji="1" lang="tt-RU" sz="2400" i="1" dirty="0"/>
              <a:t>:</a:t>
            </a:r>
            <a:r>
              <a:rPr lang="ru-RU" sz="2400" u="sng" dirty="0">
                <a:hlinkClick r:id="rId2"/>
              </a:rPr>
              <a:t> </a:t>
            </a:r>
            <a:r>
              <a:rPr 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raifasch@mail.ru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C:\Users\Ольга\Desktop\PC1809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988840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22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512511" cy="1143000"/>
          </a:xfrm>
        </p:spPr>
        <p:txBody>
          <a:bodyPr/>
          <a:lstStyle/>
          <a:p>
            <a:pPr algn="ctr"/>
            <a:r>
              <a:rPr lang="ru-RU" sz="2800" b="0" i="1" dirty="0" smtClean="0">
                <a:solidFill>
                  <a:schemeClr val="accent3"/>
                </a:solidFill>
              </a:rPr>
              <a:t>Историческая справка  </a:t>
            </a:r>
            <a:endParaRPr lang="ru-RU" sz="2800" b="0" i="1" dirty="0">
              <a:solidFill>
                <a:schemeClr val="accent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6" y="1214422"/>
            <a:ext cx="6400800" cy="2880320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>
                    <a:lumMod val="75000"/>
                  </a:schemeClr>
                </a:solidFill>
              </a:rPr>
              <a:t>22 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</a:rPr>
              <a:t>декабря 1822 г – первые упоминания об учебном заведении на территории нынешнего поселения</a:t>
            </a:r>
          </a:p>
          <a:p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</a:rPr>
              <a:t>1937 г – начальная школа</a:t>
            </a:r>
          </a:p>
          <a:p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</a:rPr>
              <a:t>1966 г – средняя школа</a:t>
            </a:r>
            <a:endParaRPr lang="ru-RU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 descr="D:\Архив документов\фото для ленты\день села (школа)\школ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04480"/>
            <a:ext cx="5365218" cy="295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720080"/>
          </a:xfrm>
        </p:spPr>
        <p:txBody>
          <a:bodyPr/>
          <a:lstStyle/>
          <a:p>
            <a:pPr algn="ctr"/>
            <a:r>
              <a:rPr lang="ru-RU" sz="2800" b="0" i="1" dirty="0" smtClean="0">
                <a:solidFill>
                  <a:schemeClr val="accent3"/>
                </a:solidFill>
              </a:rPr>
              <a:t>Сведения о структуре классов</a:t>
            </a:r>
            <a:endParaRPr lang="ru-RU" sz="2800" b="0" i="1" dirty="0">
              <a:solidFill>
                <a:schemeClr val="accent3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854540"/>
              </p:ext>
            </p:extLst>
          </p:nvPr>
        </p:nvGraphicFramePr>
        <p:xfrm>
          <a:off x="755576" y="1340767"/>
          <a:ext cx="7560840" cy="468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160240"/>
                <a:gridCol w="2736304"/>
              </a:tblGrid>
              <a:tr h="1170130"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Уровень образования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Классы 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Количество учащихся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170130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Начальный 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1-4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68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1170130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Основной 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5-9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94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1170130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Средний 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-11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11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4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обучающихся 1-х классов по годам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552638"/>
              </p:ext>
            </p:extLst>
          </p:nvPr>
        </p:nvGraphicFramePr>
        <p:xfrm>
          <a:off x="457200" y="2276475"/>
          <a:ext cx="82296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 </a:t>
                      </a:r>
                      <a:r>
                        <a:rPr lang="ru-RU" sz="3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 </a:t>
                      </a:r>
                      <a:r>
                        <a:rPr lang="ru-RU" sz="3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 </a:t>
                      </a:r>
                      <a:r>
                        <a:rPr lang="ru-RU" sz="3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уч.год</a:t>
                      </a:r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21чел</a:t>
                      </a:r>
                      <a:endParaRPr lang="ru-RU" sz="3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чел</a:t>
                      </a:r>
                      <a:endParaRPr lang="ru-RU" sz="3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чел</a:t>
                      </a:r>
                      <a:endParaRPr lang="ru-RU" sz="3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764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16824" cy="1143000"/>
          </a:xfrm>
        </p:spPr>
        <p:txBody>
          <a:bodyPr/>
          <a:lstStyle/>
          <a:p>
            <a:pPr algn="ctr"/>
            <a:r>
              <a:rPr lang="ru-RU" sz="2800" b="0" i="1" dirty="0" smtClean="0">
                <a:solidFill>
                  <a:schemeClr val="accent3"/>
                </a:solidFill>
              </a:rPr>
              <a:t>Количество учащихся, проживающих в населённых пунктах</a:t>
            </a:r>
            <a:endParaRPr lang="ru-RU" sz="2800" b="0" i="1" dirty="0">
              <a:solidFill>
                <a:schemeClr val="accent3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751458"/>
              </p:ext>
            </p:extLst>
          </p:nvPr>
        </p:nvGraphicFramePr>
        <p:xfrm>
          <a:off x="107506" y="2348880"/>
          <a:ext cx="8928989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8666"/>
                <a:gridCol w="1183620"/>
                <a:gridCol w="1224136"/>
                <a:gridCol w="1152128"/>
                <a:gridCol w="1512168"/>
                <a:gridCol w="1283619"/>
                <a:gridCol w="1164652"/>
              </a:tblGrid>
              <a:tr h="15481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Бело-Безводное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Раифа</a:t>
                      </a:r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Садовый 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Маевка 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Монастырь 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Большие</a:t>
                      </a:r>
                      <a:r>
                        <a:rPr lang="ru-RU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Ключи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Малые Ключи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548172"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103</a:t>
                      </a:r>
                      <a:endParaRPr lang="ru-RU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38</a:t>
                      </a:r>
                      <a:endParaRPr lang="ru-RU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ru-RU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ru-RU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9</a:t>
                      </a:r>
                      <a:endParaRPr lang="ru-RU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68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504056"/>
          </a:xfrm>
        </p:spPr>
        <p:txBody>
          <a:bodyPr>
            <a:normAutofit/>
          </a:bodyPr>
          <a:lstStyle/>
          <a:p>
            <a:pPr algn="ctr"/>
            <a:r>
              <a:rPr lang="ru-RU" sz="2800" b="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питания</a:t>
            </a:r>
            <a:endParaRPr lang="ru-RU" sz="2800" b="0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307472"/>
              </p:ext>
            </p:extLst>
          </p:nvPr>
        </p:nvGraphicFramePr>
        <p:xfrm>
          <a:off x="395536" y="1124744"/>
          <a:ext cx="6616824" cy="3691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266" name="Picture 2" descr="C:\Users\Ольга\Desktop\ДОКЛАДЫ\P60806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037" y="4286256"/>
            <a:ext cx="2745424" cy="205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82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48872" cy="720080"/>
          </a:xfrm>
        </p:spPr>
        <p:txBody>
          <a:bodyPr>
            <a:normAutofit/>
          </a:bodyPr>
          <a:lstStyle/>
          <a:p>
            <a:pPr algn="ctr"/>
            <a:r>
              <a:rPr lang="ru-RU" sz="2800" b="0" i="1" dirty="0" smtClean="0">
                <a:solidFill>
                  <a:schemeClr val="accent2"/>
                </a:solidFill>
              </a:rPr>
              <a:t>Социальный паспорт семей учащихся школы</a:t>
            </a:r>
            <a:endParaRPr lang="ru-RU" sz="2800" b="0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545628"/>
              </p:ext>
            </p:extLst>
          </p:nvPr>
        </p:nvGraphicFramePr>
        <p:xfrm>
          <a:off x="611560" y="1340768"/>
          <a:ext cx="5184576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264918412"/>
              </p:ext>
            </p:extLst>
          </p:nvPr>
        </p:nvGraphicFramePr>
        <p:xfrm>
          <a:off x="467544" y="1196752"/>
          <a:ext cx="820891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35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667544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chemeClr val="bg2">
                    <a:lumMod val="50000"/>
                  </a:schemeClr>
                </a:solidFill>
              </a:rPr>
              <a:t>Структура управления</a:t>
            </a:r>
            <a:endParaRPr lang="ru-RU" sz="2800" i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592459"/>
              </p:ext>
            </p:extLst>
          </p:nvPr>
        </p:nvGraphicFramePr>
        <p:xfrm>
          <a:off x="323528" y="1556792"/>
          <a:ext cx="8458200" cy="48271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14550"/>
                <a:gridCol w="2114550"/>
                <a:gridCol w="2114550"/>
                <a:gridCol w="2114550"/>
              </a:tblGrid>
              <a:tr h="1020344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Должность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ФИО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Педстаж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Стаж в данной должности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</a:tr>
              <a:tr h="1260127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Директор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Ягафарова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Зульфия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Зиннятовна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1515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C3F71"/>
                          </a:solidFill>
                          <a:effectLst/>
                          <a:latin typeface="Times New Roman" pitchFamily="18" charset="0"/>
                          <a:ea typeface="Microsoft YaHei" charset="-122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86627" marR="86627" marT="363240" horzOverflow="overflow"/>
                </a:tc>
              </a:tr>
              <a:tr h="1273347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Зам.директора  по УР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Семенова </a:t>
                      </a: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Гульсина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Гильмутдиновна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C3F71"/>
                          </a:solidFill>
                          <a:effectLst/>
                          <a:latin typeface="Times New Roman" pitchFamily="18" charset="0"/>
                          <a:ea typeface="Microsoft YaHei" charset="-122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86627" marR="86627" marT="363240" horzOverflow="overflow"/>
                </a:tc>
              </a:tr>
              <a:tr h="1273347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Зам.директора  по ВР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Краснова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Ольга Николаевна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28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C3F71"/>
                        </a:solidFill>
                        <a:effectLst/>
                        <a:latin typeface="Times New Roman" pitchFamily="18" charset="0"/>
                        <a:ea typeface="Microsoft YaHei" charset="-122"/>
                        <a:cs typeface="Times New Roman" pitchFamily="18" charset="0"/>
                      </a:endParaRPr>
                    </a:p>
                  </a:txBody>
                  <a:tcPr marL="86627" marR="86627" marT="36324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6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C3F71"/>
                          </a:solidFill>
                          <a:effectLst/>
                          <a:latin typeface="Times New Roman" pitchFamily="18" charset="0"/>
                          <a:ea typeface="Microsoft YaHei" charset="-122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86627" marR="86627" marT="36324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45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08912" cy="792088"/>
          </a:xfrm>
        </p:spPr>
        <p:txBody>
          <a:bodyPr/>
          <a:lstStyle/>
          <a:p>
            <a:pPr algn="ctr"/>
            <a:r>
              <a:rPr lang="ru-RU" sz="2800" i="1" dirty="0" smtClean="0">
                <a:solidFill>
                  <a:schemeClr val="accent3"/>
                </a:solidFill>
              </a:rPr>
              <a:t>Кадровое обеспечение</a:t>
            </a:r>
            <a:endParaRPr lang="ru-RU" sz="2800" i="1" dirty="0">
              <a:solidFill>
                <a:schemeClr val="accent3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220303"/>
              </p:ext>
            </p:extLst>
          </p:nvPr>
        </p:nvGraphicFramePr>
        <p:xfrm>
          <a:off x="846655" y="1074676"/>
          <a:ext cx="4968552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2688" y="4221088"/>
            <a:ext cx="5976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bg2">
                    <a:lumMod val="25000"/>
                  </a:schemeClr>
                </a:solidFill>
              </a:rPr>
              <a:t>Грамота МО и Н РФ -2</a:t>
            </a:r>
          </a:p>
          <a:p>
            <a:r>
              <a:rPr lang="ru-RU" i="1" dirty="0">
                <a:solidFill>
                  <a:schemeClr val="bg2">
                    <a:lumMod val="25000"/>
                  </a:schemeClr>
                </a:solidFill>
              </a:rPr>
              <a:t>Грамота МО и Н РТ -5</a:t>
            </a:r>
          </a:p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Грант «Наш лучший учитель» -1</a:t>
            </a:r>
          </a:p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Грамота УО ИК ЗМР РТ – 5</a:t>
            </a:r>
          </a:p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Благодарственное письмо Главы ЗМР РТ -2</a:t>
            </a:r>
          </a:p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Грант Главы ЗМР РТ – 1</a:t>
            </a:r>
          </a:p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Нагрудный знак «Почетный работник</a:t>
            </a:r>
          </a:p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Общего образования РФ»  - 1</a:t>
            </a:r>
          </a:p>
        </p:txBody>
      </p:sp>
    </p:spTree>
    <p:extLst>
      <p:ext uri="{BB962C8B-B14F-4D97-AF65-F5344CB8AC3E}">
        <p14:creationId xmlns:p14="http://schemas.microsoft.com/office/powerpoint/2010/main" val="371506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864096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Административно-хозяйственный аспект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04800" y="5214950"/>
            <a:ext cx="1195366" cy="8651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7" name="Picture 3" descr="G:\фото для доклада\P22204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500306"/>
            <a:ext cx="3238523" cy="2428892"/>
          </a:xfrm>
          <a:prstGeom prst="rect">
            <a:avLst/>
          </a:prstGeom>
          <a:noFill/>
        </p:spPr>
      </p:pic>
      <p:pic>
        <p:nvPicPr>
          <p:cNvPr id="1028" name="Picture 4" descr="C:\Users\user\Desktop\фото для доклада\20171120_1156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071942"/>
            <a:ext cx="3333813" cy="2286016"/>
          </a:xfrm>
          <a:prstGeom prst="rect">
            <a:avLst/>
          </a:prstGeom>
          <a:noFill/>
        </p:spPr>
      </p:pic>
      <p:pic>
        <p:nvPicPr>
          <p:cNvPr id="4" name="Picture 3" descr="C:\Users\user\Desktop\20180903_1135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142984"/>
            <a:ext cx="2946818" cy="2357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367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576064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Материально-техническая база</a:t>
            </a:r>
            <a:endParaRPr lang="ru-RU" sz="2400" b="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954427"/>
              </p:ext>
            </p:extLst>
          </p:nvPr>
        </p:nvGraphicFramePr>
        <p:xfrm>
          <a:off x="683568" y="1196752"/>
          <a:ext cx="8064896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032448"/>
              </a:tblGrid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компьютерных классов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компьютеров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используются в учебном процессе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не ниже класса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 IV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ноутбуков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интерактивных досок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мультимедиа проекторов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учебных кабинетов, оборудованных мультимедиа проекторами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сайта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453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терминалов, с которых имеется доступ к сети Интернет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18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512511" cy="576064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Результаты учебной деятельности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679779"/>
              </p:ext>
            </p:extLst>
          </p:nvPr>
        </p:nvGraphicFramePr>
        <p:xfrm>
          <a:off x="467544" y="980728"/>
          <a:ext cx="6400800" cy="347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G:\фото для доклада\P11103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143380"/>
            <a:ext cx="3048021" cy="2286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985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92088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7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инамика</a:t>
            </a:r>
            <a:r>
              <a:rPr lang="ru-RU" sz="2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7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езультатов </a:t>
            </a:r>
            <a:br>
              <a:rPr lang="ru-RU" sz="27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основного </a:t>
            </a:r>
            <a:r>
              <a:rPr lang="ru-RU" sz="2700" b="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государственного экзамена </a:t>
            </a:r>
            <a:r>
              <a:rPr lang="ru-RU" sz="27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0" i="1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660071"/>
              </p:ext>
            </p:extLst>
          </p:nvPr>
        </p:nvGraphicFramePr>
        <p:xfrm>
          <a:off x="304800" y="1916830"/>
          <a:ext cx="8686800" cy="3888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1694047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Предмет</a:t>
                      </a: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2016-2017 год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ср.балл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Microsoft YaHei" charset="-122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Microsoft YaHei" charset="-122"/>
                      </a:endParaRP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2017-2018 год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ср.балл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Microsoft YaHei" charset="-122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Microsoft YaHei" charset="-122"/>
                      </a:endParaRP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</a:tr>
              <a:tr h="109719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Русский язык</a:t>
                      </a: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4,3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Microsoft YaHei" charset="-122"/>
                      </a:endParaRP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3,5</a:t>
                      </a: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</a:tr>
              <a:tr h="109719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Математика </a:t>
                      </a:r>
                    </a:p>
                  </a:txBody>
                  <a:tcPr marL="90000" marR="90000" marT="152064" marB="46800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3,8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Microsoft YaHei" charset="-122"/>
                      </a:endParaRP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8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3,6</a:t>
                      </a:r>
                    </a:p>
                  </a:txBody>
                  <a:tcPr marL="90000" marR="90000" marT="162720" marB="46800" horzOverflow="overflow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82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648072"/>
          </a:xfrm>
        </p:spPr>
        <p:txBody>
          <a:bodyPr/>
          <a:lstStyle/>
          <a:p>
            <a:pPr algn="ctr"/>
            <a:r>
              <a:rPr lang="ru-RU" sz="2800" b="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Результаты ЕГЭ за 2018 г</a:t>
            </a:r>
            <a:endParaRPr lang="ru-RU" sz="2800" b="0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973819"/>
              </p:ext>
            </p:extLst>
          </p:nvPr>
        </p:nvGraphicFramePr>
        <p:xfrm>
          <a:off x="251520" y="1052734"/>
          <a:ext cx="8136904" cy="437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4455"/>
                <a:gridCol w="2888073"/>
                <a:gridCol w="3384376"/>
              </a:tblGrid>
              <a:tr h="547261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Предметы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Средний балл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РТ 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Русский язык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72,10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Calibri" charset="0"/>
                        </a:rPr>
                        <a:t>74,56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Математика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49,13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Calibri" charset="0"/>
                        </a:rPr>
                        <a:t>58,20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Обществознание 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54,25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 62,60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Химия 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71,00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Calibri" charset="0"/>
                        </a:rPr>
                        <a:t>64,72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География 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68,00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Calibri" charset="0"/>
                        </a:rPr>
                        <a:t>65,30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Биология 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55,00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Calibri" charset="0"/>
                        </a:rPr>
                        <a:t>58,55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Литература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56,00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7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Calibri" charset="0"/>
                        </a:rPr>
                        <a:t>64,20</a:t>
                      </a:r>
                    </a:p>
                  </a:txBody>
                  <a:tcPr marT="227034" marB="45724" horzOverflow="overflow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9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512511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Трудоустройство </a:t>
            </a:r>
            <a:endParaRPr lang="ru-RU" sz="2400" b="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876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48883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0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0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0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2700" b="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по программе </a:t>
            </a:r>
            <a:br>
              <a:rPr lang="ru-RU" sz="2700" b="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«Одаренные дети</a:t>
            </a:r>
            <a:r>
              <a:rPr lang="ru-RU" sz="2700" b="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tt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t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t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Победители  и призеры муниципального этапа </a:t>
            </a:r>
            <a:r>
              <a:rPr lang="ru-RU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Всероссийской олимпиады  школьников</a:t>
            </a:r>
            <a:endParaRPr lang="ru-RU" sz="2000" b="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663831"/>
              </p:ext>
            </p:extLst>
          </p:nvPr>
        </p:nvGraphicFramePr>
        <p:xfrm>
          <a:off x="539552" y="2060848"/>
          <a:ext cx="8136904" cy="3681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232248"/>
                <a:gridCol w="2160240"/>
                <a:gridCol w="2160240"/>
              </a:tblGrid>
              <a:tr h="6919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Статус 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2015-2016 </a:t>
                      </a:r>
                      <a:r>
                        <a:rPr lang="ru-RU" sz="20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уч.год</a:t>
                      </a:r>
                      <a:endParaRPr lang="ru-RU" sz="20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2016-2017  </a:t>
                      </a:r>
                      <a:r>
                        <a:rPr lang="ru-RU" sz="20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уч.год</a:t>
                      </a:r>
                      <a:endParaRPr lang="ru-RU" sz="20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2017-2018 </a:t>
                      </a:r>
                      <a:r>
                        <a:rPr lang="ru-RU" sz="20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уч.год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2241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Победители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Технология -1 </a:t>
                      </a:r>
                      <a:endParaRPr lang="ru-RU" sz="20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Биология-1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Биология – 1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Технология - 1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56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Призеры 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Технология -1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Биология -1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 -1</a:t>
                      </a:r>
                    </a:p>
                    <a:p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Биология-1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Русский язык -2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 - 1</a:t>
                      </a:r>
                    </a:p>
                    <a:p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Биология – 2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Технология – 1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 - 1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26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576064"/>
          </a:xfrm>
        </p:spPr>
        <p:txBody>
          <a:bodyPr>
            <a:normAutofit/>
          </a:bodyPr>
          <a:lstStyle/>
          <a:p>
            <a:pPr algn="ctr"/>
            <a:r>
              <a:rPr lang="ru-RU" sz="2800" b="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 воспитательной работы</a:t>
            </a:r>
            <a:endParaRPr lang="ru-RU" sz="2800" b="0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28992" y="2857496"/>
            <a:ext cx="2232248" cy="1368152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Воспитательная работа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932040" y="908720"/>
            <a:ext cx="2880320" cy="129614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Духовно-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нравственное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06" y="4797152"/>
            <a:ext cx="28956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88722"/>
            <a:ext cx="28956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1" y="2806191"/>
            <a:ext cx="28956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44" y="908720"/>
            <a:ext cx="28956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1064349"/>
            <a:ext cx="23251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Гражданско-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патриотическое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395412" y="2806191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Физическое,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0296" y="5225130"/>
            <a:ext cx="2316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	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Трудовое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3187847"/>
            <a:ext cx="3057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	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Экологическое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17155" y="5040465"/>
            <a:ext cx="27075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Профессиональное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самоопределение</a:t>
            </a:r>
          </a:p>
        </p:txBody>
      </p:sp>
      <p:sp>
        <p:nvSpPr>
          <p:cNvPr id="11" name="Стрелка вверх 10"/>
          <p:cNvSpPr/>
          <p:nvPr/>
        </p:nvSpPr>
        <p:spPr>
          <a:xfrm>
            <a:off x="3500430" y="2285992"/>
            <a:ext cx="288032" cy="392559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2285992"/>
            <a:ext cx="34131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Стрелка вверх 18"/>
          <p:cNvSpPr/>
          <p:nvPr/>
        </p:nvSpPr>
        <p:spPr>
          <a:xfrm>
            <a:off x="3296724" y="4404593"/>
            <a:ext cx="288032" cy="392559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>
            <a:off x="5199779" y="4404426"/>
            <a:ext cx="288032" cy="392559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>
            <a:off x="3057149" y="3187847"/>
            <a:ext cx="290715" cy="277156"/>
          </a:xfrm>
          <a:prstGeom prst="lef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011" y="3162361"/>
            <a:ext cx="304800" cy="2921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52504" y="3049504"/>
            <a:ext cx="26380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культуры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здоровья</a:t>
            </a:r>
          </a:p>
        </p:txBody>
      </p:sp>
      <p:sp>
        <p:nvSpPr>
          <p:cNvPr id="22" name="Овал 21"/>
          <p:cNvSpPr/>
          <p:nvPr/>
        </p:nvSpPr>
        <p:spPr>
          <a:xfrm>
            <a:off x="5072066" y="4786322"/>
            <a:ext cx="3214710" cy="1357322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Профессиональное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самоопределение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одержимое 22"/>
          <p:cNvSpPr>
            <a:spLocks noGrp="1"/>
          </p:cNvSpPr>
          <p:nvPr>
            <p:ph idx="1"/>
          </p:nvPr>
        </p:nvSpPr>
        <p:spPr>
          <a:xfrm>
            <a:off x="457200" y="1935480"/>
            <a:ext cx="400024" cy="63626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50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14356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НАШИ ШАШИСТЫ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C:\Users\user\Desktop\20181010_1024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357430"/>
            <a:ext cx="2500314" cy="4167190"/>
          </a:xfrm>
          <a:prstGeom prst="rect">
            <a:avLst/>
          </a:prstGeom>
          <a:noFill/>
        </p:spPr>
      </p:pic>
      <p:pic>
        <p:nvPicPr>
          <p:cNvPr id="3081" name="Picture 9" descr="C:\Users\user\Desktop\20180208_1219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643050"/>
            <a:ext cx="2747099" cy="4038616"/>
          </a:xfrm>
          <a:prstGeom prst="rect">
            <a:avLst/>
          </a:prstGeom>
          <a:noFill/>
        </p:spPr>
      </p:pic>
      <p:pic>
        <p:nvPicPr>
          <p:cNvPr id="3082" name="Picture 10" descr="C:\Users\user\Desktop\20171218_0927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500042"/>
            <a:ext cx="2714644" cy="3583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C:\Users\user\Desktop\20180525_1010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928802"/>
            <a:ext cx="2286000" cy="381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user\Desktop\20171124_1330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3714776" cy="2228866"/>
          </a:xfrm>
          <a:prstGeom prst="rect">
            <a:avLst/>
          </a:prstGeom>
          <a:noFill/>
        </p:spPr>
      </p:pic>
      <p:pic>
        <p:nvPicPr>
          <p:cNvPr id="4100" name="Picture 4" descr="C:\Users\user\Desktop\20171223_09564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42852"/>
            <a:ext cx="3810000" cy="2286000"/>
          </a:xfrm>
          <a:prstGeom prst="rect">
            <a:avLst/>
          </a:prstGeom>
          <a:noFill/>
        </p:spPr>
      </p:pic>
      <p:pic>
        <p:nvPicPr>
          <p:cNvPr id="4101" name="Picture 5" descr="C:\Users\user\Desktop\20180307_104614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85720" y="4357694"/>
            <a:ext cx="3810000" cy="2286000"/>
          </a:xfrm>
          <a:prstGeom prst="rect">
            <a:avLst/>
          </a:prstGeom>
          <a:noFill/>
        </p:spPr>
      </p:pic>
      <p:pic>
        <p:nvPicPr>
          <p:cNvPr id="4102" name="Picture 6" descr="C:\Users\user\Desktop\IMG-20181006-WA001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2066" y="4000504"/>
            <a:ext cx="3905256" cy="2677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IMG-20180316-WA0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048000" cy="2286000"/>
          </a:xfrm>
          <a:prstGeom prst="rect">
            <a:avLst/>
          </a:prstGeom>
          <a:noFill/>
        </p:spPr>
      </p:pic>
      <p:pic>
        <p:nvPicPr>
          <p:cNvPr id="5123" name="Picture 3" descr="C:\Users\user\Desktop\IMG-20180317-WA001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4357694"/>
            <a:ext cx="3048000" cy="2286000"/>
          </a:xfrm>
          <a:prstGeom prst="rect">
            <a:avLst/>
          </a:prstGeom>
          <a:noFill/>
        </p:spPr>
      </p:pic>
      <p:pic>
        <p:nvPicPr>
          <p:cNvPr id="5124" name="Picture 4" descr="C:\Users\user\Desktop\IMG-20180627-WA0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42852"/>
            <a:ext cx="2286000" cy="4060825"/>
          </a:xfrm>
          <a:prstGeom prst="rect">
            <a:avLst/>
          </a:prstGeom>
          <a:noFill/>
        </p:spPr>
      </p:pic>
      <p:pic>
        <p:nvPicPr>
          <p:cNvPr id="9" name="Picture 7" descr="C:\Users\user\Desktop\IMG-20180915-WA00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1946645"/>
            <a:ext cx="3786214" cy="2839661"/>
          </a:xfrm>
          <a:prstGeom prst="rect">
            <a:avLst/>
          </a:prstGeom>
          <a:noFill/>
        </p:spPr>
      </p:pic>
      <p:pic>
        <p:nvPicPr>
          <p:cNvPr id="8" name="Picture 8" descr="C:\Users\user\Desktop\IMG-20180315-WA00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4429132"/>
            <a:ext cx="4060854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619397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Гражданско-патриотическое воспитание</a:t>
            </a:r>
            <a:endParaRPr lang="ru-RU" sz="2400" b="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20180508_0953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28670"/>
            <a:ext cx="2286000" cy="3571900"/>
          </a:xfrm>
          <a:prstGeom prst="rect">
            <a:avLst/>
          </a:prstGeom>
          <a:noFill/>
        </p:spPr>
      </p:pic>
      <p:pic>
        <p:nvPicPr>
          <p:cNvPr id="6147" name="Picture 3" descr="C:\Users\user\Desktop\20180508_10122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428736"/>
            <a:ext cx="2096452" cy="3494087"/>
          </a:xfrm>
          <a:prstGeom prst="rect">
            <a:avLst/>
          </a:prstGeom>
          <a:noFill/>
        </p:spPr>
      </p:pic>
      <p:pic>
        <p:nvPicPr>
          <p:cNvPr id="6148" name="Picture 4" descr="C:\Users\user\Desktop\20180508_1035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071678"/>
            <a:ext cx="2286000" cy="3810000"/>
          </a:xfrm>
          <a:prstGeom prst="rect">
            <a:avLst/>
          </a:prstGeom>
          <a:noFill/>
        </p:spPr>
      </p:pic>
      <p:pic>
        <p:nvPicPr>
          <p:cNvPr id="6149" name="Picture 5" descr="C:\Users\user\Desktop\20180508_1210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2643182"/>
            <a:ext cx="22860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591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конкурсов за 2017-2018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271063"/>
              </p:ext>
            </p:extLst>
          </p:nvPr>
        </p:nvGraphicFramePr>
        <p:xfrm>
          <a:off x="179512" y="548680"/>
          <a:ext cx="8784976" cy="6359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1440160"/>
                <a:gridCol w="1944216"/>
                <a:gridCol w="1584176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конкурса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Лыжные гонки, посвященный памяти Олимпийского чемпиона Р.Сафина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Стамикова 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8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по спортивному ориентированию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Корнилов 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5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Первенство по борьбе самбо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Галиуллин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Хайбуллин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4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«Детство без границ»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Стамикова 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Первенство по русским шашкам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Кузнецов К.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Дуброваин 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Садовин И.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Первенство по быстрой игре в шашки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Садовин И.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НПК «Алтыновские чтения»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Рыбакова С.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сочинений (КГМУ)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Залилова 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соревнования по ОФП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Капитанов 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«Туристический боевой десант», посвященный Дню Победы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школы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«Туристический боевой десант», посвященный Дню Победы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Корнилов 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Зарипова 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Ситдиков 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Володягин 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Хабибуллин 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«Радуга талантов» конкурс для педагогов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Пигасова Е.С.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НПК им.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А.П. Мариновича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Зарипова 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Залилова 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420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esktop\IMG-20180219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5048285" cy="3786214"/>
          </a:xfrm>
          <a:prstGeom prst="rect">
            <a:avLst/>
          </a:prstGeom>
          <a:noFill/>
        </p:spPr>
      </p:pic>
      <p:pic>
        <p:nvPicPr>
          <p:cNvPr id="7171" name="Picture 3" descr="C:\Users\user\Desktop\IMG-20180215-WA000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428736"/>
            <a:ext cx="3929090" cy="5238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:\Users\user\Desktop\20180525_1027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571612"/>
            <a:ext cx="2286000" cy="381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512511" cy="523879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Духовно-нравственное воспитание</a:t>
            </a:r>
            <a:endParaRPr lang="ru-RU" sz="2400" b="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\Desktop\IMG-20180421-WA0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429132"/>
            <a:ext cx="3048000" cy="2286000"/>
          </a:xfrm>
          <a:prstGeom prst="rect">
            <a:avLst/>
          </a:prstGeom>
          <a:noFill/>
        </p:spPr>
      </p:pic>
      <p:pic>
        <p:nvPicPr>
          <p:cNvPr id="8195" name="Picture 3" descr="C:\Users\user\Desktop\IMG-20180421-WA00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8799" y="857232"/>
            <a:ext cx="3238523" cy="2428892"/>
          </a:xfrm>
          <a:prstGeom prst="rect">
            <a:avLst/>
          </a:prstGeom>
          <a:noFill/>
        </p:spPr>
      </p:pic>
      <p:pic>
        <p:nvPicPr>
          <p:cNvPr id="8196" name="Picture 4" descr="C:\Users\user\Desktop\IMG-20180507-WA00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429132"/>
            <a:ext cx="3775073" cy="2286000"/>
          </a:xfrm>
          <a:prstGeom prst="rect">
            <a:avLst/>
          </a:prstGeom>
          <a:noFill/>
        </p:spPr>
      </p:pic>
      <p:pic>
        <p:nvPicPr>
          <p:cNvPr id="8197" name="Picture 5" descr="C:\Users\user\Desktop\20171223_122538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85720" y="785794"/>
            <a:ext cx="2214578" cy="3452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648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6" descr="C:\Users\user\Desktop\IMG-20180911-WA0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714752"/>
            <a:ext cx="3333773" cy="2500330"/>
          </a:xfrm>
          <a:prstGeom prst="rect">
            <a:avLst/>
          </a:prstGeom>
          <a:noFill/>
        </p:spPr>
      </p:pic>
      <p:pic>
        <p:nvPicPr>
          <p:cNvPr id="5" name="Picture 4" descr="C:\Users\user\Desktop\IMG-20180911-WA0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19" y="214290"/>
            <a:ext cx="3810027" cy="2857520"/>
          </a:xfrm>
          <a:prstGeom prst="rect">
            <a:avLst/>
          </a:prstGeom>
          <a:noFill/>
        </p:spPr>
      </p:pic>
      <p:pic>
        <p:nvPicPr>
          <p:cNvPr id="6" name="Picture 5" descr="C:\Users\user\Desktop\IMG-20180515-WA00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286124"/>
            <a:ext cx="4381531" cy="3286148"/>
          </a:xfrm>
          <a:prstGeom prst="rect">
            <a:avLst/>
          </a:prstGeom>
          <a:noFill/>
        </p:spPr>
      </p:pic>
      <p:pic>
        <p:nvPicPr>
          <p:cNvPr id="9218" name="Picture 2" descr="C:\Users\user\Desktop\фото школа\фото апр май 18\IMG-20180515-WA0029.jpg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286380" y="142852"/>
            <a:ext cx="2643206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-20180915-WA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643050"/>
            <a:ext cx="2143140" cy="380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512511" cy="792088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Трудовое воспитание</a:t>
            </a:r>
            <a:endParaRPr lang="ru-RU" sz="2400" b="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G:\фото для доклада\PA1501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8120" y="1142985"/>
            <a:ext cx="3143271" cy="2357454"/>
          </a:xfrm>
          <a:prstGeom prst="rect">
            <a:avLst/>
          </a:prstGeom>
          <a:noFill/>
        </p:spPr>
      </p:pic>
      <p:pic>
        <p:nvPicPr>
          <p:cNvPr id="6147" name="Picture 3" descr="G:\фото для доклада\P20203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4429132"/>
            <a:ext cx="2857520" cy="2143140"/>
          </a:xfrm>
          <a:prstGeom prst="rect">
            <a:avLst/>
          </a:prstGeom>
          <a:noFill/>
        </p:spPr>
      </p:pic>
      <p:pic>
        <p:nvPicPr>
          <p:cNvPr id="7174" name="Picture 6" descr="F:\DCIM\102OLYMP\P927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2" y="4194980"/>
            <a:ext cx="3300969" cy="247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20180505_09163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285728"/>
            <a:ext cx="22860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951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587865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Экологическое воспитание</a:t>
            </a:r>
            <a:endParaRPr lang="ru-RU" sz="2400" b="0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 descr="G:\фото для доклада\P5060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4268396"/>
            <a:ext cx="3071834" cy="2303876"/>
          </a:xfrm>
          <a:prstGeom prst="rect">
            <a:avLst/>
          </a:prstGeom>
          <a:noFill/>
        </p:spPr>
      </p:pic>
      <p:pic>
        <p:nvPicPr>
          <p:cNvPr id="2050" name="Picture 2" descr="C:\Users\user\Desktop\IMG-20180618-WA000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214422"/>
            <a:ext cx="3048000" cy="2286000"/>
          </a:xfrm>
          <a:prstGeom prst="rect">
            <a:avLst/>
          </a:prstGeom>
          <a:noFill/>
        </p:spPr>
      </p:pic>
      <p:pic>
        <p:nvPicPr>
          <p:cNvPr id="2051" name="Picture 3" descr="C:\Users\user\Desktop\20180515_1034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071678"/>
            <a:ext cx="2286016" cy="3810026"/>
          </a:xfrm>
          <a:prstGeom prst="rect">
            <a:avLst/>
          </a:prstGeom>
          <a:noFill/>
        </p:spPr>
      </p:pic>
      <p:pic>
        <p:nvPicPr>
          <p:cNvPr id="2052" name="Picture 4" descr="C:\Users\user\Desktop\20180516_083614(0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857232"/>
            <a:ext cx="2286016" cy="381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79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23528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 правонарушений</a:t>
            </a:r>
            <a:endParaRPr lang="ru-RU" sz="240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633240"/>
              </p:ext>
            </p:extLst>
          </p:nvPr>
        </p:nvGraphicFramePr>
        <p:xfrm>
          <a:off x="304800" y="1268761"/>
          <a:ext cx="8339168" cy="439066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84792"/>
                <a:gridCol w="2084792"/>
                <a:gridCol w="2084792"/>
                <a:gridCol w="2084792"/>
              </a:tblGrid>
              <a:tr h="52193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</a:tr>
              <a:tr h="9008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правонарушений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19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М/Х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19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Алкоголь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19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Кража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19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Употребление ПАВ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19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Нарушение     ЗРТ-71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57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Сотрудничество </a:t>
            </a:r>
            <a:endParaRPr lang="ru-RU" sz="2400" b="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268760"/>
            <a:ext cx="6624736" cy="518457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Волжско-Камский государственный заповедник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ООО </a:t>
            </a: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«Навек»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Музыкальная школа п. </a:t>
            </a:r>
            <a:r>
              <a:rPr lang="ru-RU" sz="8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Айша</a:t>
            </a:r>
            <a:endParaRPr lang="ru-RU" sz="8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Художественная школа п. </a:t>
            </a:r>
            <a:r>
              <a:rPr lang="ru-RU" sz="8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Айша</a:t>
            </a:r>
            <a:endParaRPr lang="ru-RU" sz="8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РСПУ № 1</a:t>
            </a:r>
            <a:endParaRPr lang="ru-RU" sz="8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Музей Константина Васильева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СДК с. Бело-Безводное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Раифский</a:t>
            </a: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ФАП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Раифский</a:t>
            </a: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монастырь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Сельская библиотека </a:t>
            </a:r>
            <a:r>
              <a:rPr lang="ru-RU" sz="8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с.Бело</a:t>
            </a: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-Безводное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Экологический факультет КГУ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ДЮСШОР им. Р. </a:t>
            </a:r>
            <a:r>
              <a:rPr lang="ru-RU" sz="8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Нежметдинова</a:t>
            </a: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Школы г. Зеленодольска и Зеленодольского района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ЦДТ </a:t>
            </a: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 Зеленодольск</a:t>
            </a:r>
            <a:endParaRPr lang="ru-RU" sz="8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ЦВР п. </a:t>
            </a: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Васильево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Детский сад №29 «Елочка»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Пожарный отряд «</a:t>
            </a:r>
            <a:r>
              <a:rPr lang="ru-RU" sz="8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Раифа</a:t>
            </a: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lnSpc>
                <a:spcPct val="80000"/>
              </a:lnSpc>
              <a:defRPr/>
            </a:pPr>
            <a:r>
              <a:rPr lang="ru-RU" sz="8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ООО АО Казанское ОКБ «Союз»</a:t>
            </a:r>
          </a:p>
          <a:p>
            <a:pPr>
              <a:lnSpc>
                <a:spcPct val="80000"/>
              </a:lnSpc>
              <a:defRPr/>
            </a:pPr>
            <a:endParaRPr lang="ru-RU" sz="8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38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kartinkijane.ru-720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2865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8728" y="4357694"/>
            <a:ext cx="628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  <a:endParaRPr lang="ru-RU" sz="3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2591</TotalTime>
  <Words>680</Words>
  <Application>Microsoft Office PowerPoint</Application>
  <PresentationFormat>Экран (4:3)</PresentationFormat>
  <Paragraphs>333</Paragraphs>
  <Slides>31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Microsoft YaHei</vt:lpstr>
      <vt:lpstr>Calibri</vt:lpstr>
      <vt:lpstr>Constantia</vt:lpstr>
      <vt:lpstr>Times New Roman</vt:lpstr>
      <vt:lpstr>Wingdings 2</vt:lpstr>
      <vt:lpstr>Поток</vt:lpstr>
      <vt:lpstr>Публичный доклад директора  МБОУ «Раифская средняя общеобразовательная школа ЗМР РТ» </vt:lpstr>
      <vt:lpstr>Сведения об организации</vt:lpstr>
      <vt:lpstr>Историческая справка  </vt:lpstr>
      <vt:lpstr>Сведения о структуре классов</vt:lpstr>
      <vt:lpstr>Прогноз обучающихся 1-х классов по годам</vt:lpstr>
      <vt:lpstr>Количество учащихся, проживающих в населённых пунктах</vt:lpstr>
      <vt:lpstr>Организация питания</vt:lpstr>
      <vt:lpstr>Социальный паспорт семей учащихся школы</vt:lpstr>
      <vt:lpstr>Структура управления</vt:lpstr>
      <vt:lpstr>Кадровое обеспечение</vt:lpstr>
      <vt:lpstr>Административно-хозяйственный аспект</vt:lpstr>
      <vt:lpstr>Материально-техническая база</vt:lpstr>
      <vt:lpstr>Результаты учебной деятельности</vt:lpstr>
      <vt:lpstr>Динамика результатов  основного государственного экзамена  </vt:lpstr>
      <vt:lpstr>Результаты ЕГЭ за 2018 г</vt:lpstr>
      <vt:lpstr>Трудоустройство </vt:lpstr>
      <vt:lpstr>  Результаты работы по программе  «Одаренные дети»   Победители  и призеры муниципального этапа Всероссийской олимпиады  школьников</vt:lpstr>
      <vt:lpstr>Направления воспитательной работы</vt:lpstr>
      <vt:lpstr>                        НАШИ ШАШИСТЫ</vt:lpstr>
      <vt:lpstr>Презентация PowerPoint</vt:lpstr>
      <vt:lpstr>Презентация PowerPoint</vt:lpstr>
      <vt:lpstr>Гражданско-патриотическое воспитание</vt:lpstr>
      <vt:lpstr>Результаты конкурсов за 2017-2018 уч год</vt:lpstr>
      <vt:lpstr>Презентация PowerPoint</vt:lpstr>
      <vt:lpstr>Духовно-нравственное воспитание</vt:lpstr>
      <vt:lpstr>Презентация PowerPoint</vt:lpstr>
      <vt:lpstr>                          Трудовое воспитание</vt:lpstr>
      <vt:lpstr>Экологическое воспитание</vt:lpstr>
      <vt:lpstr>Динамика правонарушений</vt:lpstr>
      <vt:lpstr>Сотрудничество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Admin</cp:lastModifiedBy>
  <cp:revision>155</cp:revision>
  <dcterms:created xsi:type="dcterms:W3CDTF">2015-12-17T18:28:51Z</dcterms:created>
  <dcterms:modified xsi:type="dcterms:W3CDTF">2018-10-22T17:44:46Z</dcterms:modified>
</cp:coreProperties>
</file>